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lvl1pPr>
      <a:defRPr>
        <a:latin typeface="Franklin Gothic Book"/>
        <a:ea typeface="Franklin Gothic Book"/>
        <a:cs typeface="Franklin Gothic Book"/>
        <a:sym typeface="Franklin Gothic Book"/>
      </a:defRPr>
    </a:lvl1pPr>
    <a:lvl2pPr indent="457200">
      <a:defRPr>
        <a:latin typeface="Franklin Gothic Book"/>
        <a:ea typeface="Franklin Gothic Book"/>
        <a:cs typeface="Franklin Gothic Book"/>
        <a:sym typeface="Franklin Gothic Book"/>
      </a:defRPr>
    </a:lvl2pPr>
    <a:lvl3pPr indent="914400">
      <a:defRPr>
        <a:latin typeface="Franklin Gothic Book"/>
        <a:ea typeface="Franklin Gothic Book"/>
        <a:cs typeface="Franklin Gothic Book"/>
        <a:sym typeface="Franklin Gothic Book"/>
      </a:defRPr>
    </a:lvl3pPr>
    <a:lvl4pPr indent="1371600">
      <a:defRPr>
        <a:latin typeface="Franklin Gothic Book"/>
        <a:ea typeface="Franklin Gothic Book"/>
        <a:cs typeface="Franklin Gothic Book"/>
        <a:sym typeface="Franklin Gothic Book"/>
      </a:defRPr>
    </a:lvl4pPr>
    <a:lvl5pPr indent="1828800">
      <a:defRPr>
        <a:latin typeface="Franklin Gothic Book"/>
        <a:ea typeface="Franklin Gothic Book"/>
        <a:cs typeface="Franklin Gothic Book"/>
        <a:sym typeface="Franklin Gothic Book"/>
      </a:defRPr>
    </a:lvl5pPr>
    <a:lvl6pPr indent="2286000">
      <a:defRPr>
        <a:latin typeface="Franklin Gothic Book"/>
        <a:ea typeface="Franklin Gothic Book"/>
        <a:cs typeface="Franklin Gothic Book"/>
        <a:sym typeface="Franklin Gothic Book"/>
      </a:defRPr>
    </a:lvl6pPr>
    <a:lvl7pPr indent="2743200">
      <a:defRPr>
        <a:latin typeface="Franklin Gothic Book"/>
        <a:ea typeface="Franklin Gothic Book"/>
        <a:cs typeface="Franklin Gothic Book"/>
        <a:sym typeface="Franklin Gothic Book"/>
      </a:defRPr>
    </a:lvl7pPr>
    <a:lvl8pPr indent="3200400">
      <a:defRPr>
        <a:latin typeface="Franklin Gothic Book"/>
        <a:ea typeface="Franklin Gothic Book"/>
        <a:cs typeface="Franklin Gothic Book"/>
        <a:sym typeface="Franklin Gothic Book"/>
      </a:defRPr>
    </a:lvl8pPr>
    <a:lvl9pPr indent="3657600">
      <a:defRPr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6D6D7"/>
          </a:solidFill>
        </a:fill>
      </a:tcStyle>
    </a:wholeTbl>
    <a:band2H>
      <a:tcTxStyle/>
      <a:tcStyle>
        <a:tcBdr/>
        <a:fill>
          <a:solidFill>
            <a:srgbClr val="EBECEC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97B7E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97B7E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97B7E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FF1"/>
          </a:solidFill>
        </a:fill>
      </a:tcStyle>
    </a:wholeTbl>
    <a:band2H>
      <a:tcTxStyle/>
      <a:tcStyle>
        <a:tcBdr/>
        <a:fill>
          <a:solidFill>
            <a:srgbClr val="E6F0F8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8A1D9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8A1D9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8A1D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4DC"/>
          </a:solidFill>
        </a:fill>
      </a:tcStyle>
    </a:wholeTbl>
    <a:band2H>
      <a:tcTxStyle/>
      <a:tcStyle>
        <a:tcBdr/>
        <a:fill>
          <a:solidFill>
            <a:srgbClr val="E8EAEE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6E94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6E94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6E94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7B7E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7B7E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0.399082"/>
          <c:h val="1.0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gradFill flip="none" rotWithShape="1">
              <a:gsLst>
                <a:gs pos="0">
                  <a:srgbClr val="4F5154"/>
                </a:gs>
                <a:gs pos="100000">
                  <a:srgbClr val="AEAFB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25400" dir="5400000" algn="tl">
                <a:srgbClr val="808080">
                  <a:alpha val="75000"/>
                </a:srgbClr>
              </a:outerShdw>
            </a:effectLst>
          </c:spPr>
          <c:explosion val="6"/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rgbClr val="FF6815"/>
                  </a:gs>
                  <a:gs pos="100000">
                    <a:srgbClr val="FFC4B8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00A5E1"/>
                  </a:gs>
                  <a:gs pos="100000">
                    <a:srgbClr val="A8D8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7FA43E"/>
                  </a:gs>
                  <a:gs pos="100000">
                    <a:srgbClr val="CDECA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Sheet1!$B$1:$E$1</c:f>
              <c:strCache>
                <c:ptCount val="4"/>
                <c:pt idx="0">
                  <c:v>County $1,725,000</c:v>
                </c:pt>
                <c:pt idx="1">
                  <c:v>State School Fund $29,847,190</c:v>
                </c:pt>
                <c:pt idx="2">
                  <c:v>Local Taxes $15,570,000</c:v>
                </c:pt>
                <c:pt idx="3">
                  <c:v>EFB $1,030,000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3.58</c:v>
                </c:pt>
                <c:pt idx="1">
                  <c:v>61.96</c:v>
                </c:pt>
                <c:pt idx="2">
                  <c:v>32.32</c:v>
                </c:pt>
                <c:pt idx="3">
                  <c:v>2.14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61341"/>
          <c:y val="0.366392"/>
          <c:w val="0.438659"/>
          <c:h val="0.31676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800" b="0" i="0" u="none" strike="noStrike">
              <a:solidFill>
                <a:srgbClr val="000000"/>
              </a:solidFill>
              <a:effectLst/>
              <a:latin typeface="Franklin Gothic Book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760184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624387" y="4624668"/>
            <a:ext cx="4214813" cy="9379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97B7E"/>
                </a:solidFill>
              </a:rPr>
              <a:t>Budget Message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624387" y="5562598"/>
            <a:ext cx="4214813" cy="1295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88888"/>
                </a:solidFill>
              </a:rPr>
              <a:t>2015-16 Proposed Budget</a:t>
            </a:r>
          </a:p>
        </p:txBody>
      </p:sp>
      <p:sp>
        <p:nvSpPr>
          <p:cNvPr id="8" name="Shape 8"/>
          <p:cNvSpPr/>
          <p:nvPr/>
        </p:nvSpPr>
        <p:spPr>
          <a:xfrm>
            <a:off x="6802438" y="228600"/>
            <a:ext cx="2057401" cy="2039112"/>
          </a:xfrm>
          <a:prstGeom prst="rect">
            <a:avLst/>
          </a:prstGeom>
          <a:solidFill>
            <a:srgbClr val="F9DD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4624387" y="2377439"/>
            <a:ext cx="2057401" cy="2039113"/>
          </a:xfrm>
          <a:prstGeom prst="rect">
            <a:avLst/>
          </a:prstGeom>
          <a:solidFill>
            <a:srgbClr val="63608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image1.jpg" descr="NS_Logo_tagli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79" y="689503"/>
            <a:ext cx="4368776" cy="3375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2.jpeg" descr="JA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2438" y="1506696"/>
            <a:ext cx="2057401" cy="2909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jpg" descr="NHS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4387" y="228600"/>
            <a:ext cx="2057401" cy="288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Fifth level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210550" y="282574"/>
            <a:ext cx="642097" cy="1600201"/>
          </a:xfrm>
          <a:prstGeom prst="rect">
            <a:avLst/>
          </a:prstGeom>
          <a:solidFill>
            <a:srgbClr val="797B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84093" y="1981200"/>
            <a:ext cx="7556315" cy="4876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Fifth level</a:t>
            </a:r>
          </a:p>
        </p:txBody>
      </p:sp>
      <p:sp>
        <p:nvSpPr>
          <p:cNvPr id="18" name="Shape 18"/>
          <p:cNvSpPr/>
          <p:nvPr/>
        </p:nvSpPr>
        <p:spPr>
          <a:xfrm>
            <a:off x="8068234" y="282574"/>
            <a:ext cx="91441" cy="1600201"/>
          </a:xfrm>
          <a:prstGeom prst="rect">
            <a:avLst/>
          </a:prstGeom>
          <a:solidFill>
            <a:srgbClr val="F9DD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658907" y="228599"/>
            <a:ext cx="8200929" cy="6345240"/>
          </a:xfrm>
          <a:prstGeom prst="rect">
            <a:avLst/>
          </a:prstGeom>
          <a:solidFill>
            <a:srgbClr val="797B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86000" y="1409700"/>
            <a:ext cx="5638800" cy="30765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3" name="Shape 23"/>
          <p:cNvSpPr/>
          <p:nvPr/>
        </p:nvSpPr>
        <p:spPr>
          <a:xfrm>
            <a:off x="2003612" y="3110753"/>
            <a:ext cx="2609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AFB0B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AFB0B2"/>
                </a:solidFill>
              </a:rPr>
              <a:t>+</a:t>
            </a:r>
          </a:p>
        </p:txBody>
      </p:sp>
      <p:sp>
        <p:nvSpPr>
          <p:cNvPr id="24" name="Shape 24"/>
          <p:cNvSpPr/>
          <p:nvPr/>
        </p:nvSpPr>
        <p:spPr>
          <a:xfrm>
            <a:off x="285750" y="228599"/>
            <a:ext cx="212725" cy="6345240"/>
          </a:xfrm>
          <a:prstGeom prst="rect">
            <a:avLst/>
          </a:prstGeom>
          <a:solidFill>
            <a:srgbClr val="F9DD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8166847" y="282574"/>
            <a:ext cx="685801" cy="1600201"/>
          </a:xfrm>
          <a:prstGeom prst="rect">
            <a:avLst/>
          </a:prstGeom>
          <a:solidFill>
            <a:srgbClr val="F9DD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96327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97540" y="2447364"/>
            <a:ext cx="3657601" cy="441063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Third level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Fourth level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Fifth level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8166847" y="282574"/>
            <a:ext cx="685801" cy="1600201"/>
          </a:xfrm>
          <a:prstGeom prst="rect">
            <a:avLst/>
          </a:prstGeom>
          <a:solidFill>
            <a:srgbClr val="63608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50187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410075" y="1985963"/>
            <a:ext cx="3657600" cy="487203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Third level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Fourth level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Fifth level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50186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98517" y="1985961"/>
            <a:ext cx="8118096" cy="487204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Third level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Fourth level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Fifth level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82575" y="228599"/>
            <a:ext cx="3451225" cy="6345240"/>
          </a:xfrm>
          <a:prstGeom prst="rect">
            <a:avLst/>
          </a:prstGeom>
          <a:solidFill>
            <a:srgbClr val="797B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380554" y="0"/>
            <a:ext cx="3255266" cy="3733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168775" y="273050"/>
            <a:ext cx="4597399" cy="6584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Second level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Third level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Fourth level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Fifth level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282573" y="210357"/>
            <a:ext cx="6387169" cy="6345240"/>
          </a:xfrm>
          <a:prstGeom prst="rect">
            <a:avLst/>
          </a:prstGeom>
          <a:solidFill>
            <a:srgbClr val="797B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80554" y="0"/>
            <a:ext cx="6181612" cy="16181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381094" y="1802514"/>
            <a:ext cx="6179566" cy="50554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49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34595" y="1981200"/>
            <a:ext cx="8365471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454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xmlns:p14="http://schemas.microsoft.com/office/powerpoint/2010/main" spd="med"/>
  <p:txStyles>
    <p:titleStyle>
      <a:lvl1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1pPr>
      <a:lvl2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2pPr>
      <a:lvl3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3pPr>
      <a:lvl4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4pPr>
      <a:lvl5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5pPr>
      <a:lvl6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6pPr>
      <a:lvl7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7pPr>
      <a:lvl8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8pPr>
      <a:lvl9pPr>
        <a:defRPr sz="3800">
          <a:solidFill>
            <a:srgbClr val="797B7E"/>
          </a:solidFill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228600" indent="-2286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1pPr>
      <a:lvl2pPr marL="48260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2pPr>
      <a:lvl3pPr marL="71120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3pPr>
      <a:lvl4pPr marL="93980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4pPr>
      <a:lvl5pPr marL="116840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5pPr>
      <a:lvl6pPr marL="140335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6pPr>
      <a:lvl7pPr marL="1628775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7pPr>
      <a:lvl8pPr marL="1855788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8pPr>
      <a:lvl9pPr marL="2082800" indent="-254000">
        <a:spcBef>
          <a:spcPts val="2000"/>
        </a:spcBef>
        <a:buClr>
          <a:srgbClr val="797B7E"/>
        </a:buClr>
        <a:buSzPct val="75000"/>
        <a:buFont typeface="Wingdings"/>
        <a:buChar char="■"/>
        <a:defRPr sz="2000">
          <a:solidFill>
            <a:srgbClr val="595959"/>
          </a:solidFill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1pPr>
      <a:lvl2pPr indent="457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2pPr>
      <a:lvl3pPr indent="9144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3pPr>
      <a:lvl4pPr indent="13716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4pPr>
      <a:lvl5pPr indent="18288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5pPr>
      <a:lvl6pPr indent="22860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6pPr>
      <a:lvl7pPr indent="2743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7pPr>
      <a:lvl8pPr indent="32004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8pPr>
      <a:lvl9pPr indent="36576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624387" y="4624668"/>
            <a:ext cx="4214813" cy="9334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Budget Proposal – Budget Committee	</a:t>
            </a:r>
            <a:endParaRPr dirty="0"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624387" y="5562598"/>
            <a:ext cx="4214813" cy="7485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May 5, 2015</a:t>
            </a:r>
          </a:p>
          <a:p>
            <a:pPr lvl="0"/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380554" y="0"/>
            <a:ext cx="3255266" cy="2287042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Goals for 2015-16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sz="33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sz="33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sz="33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sz="33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3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Align the Newberg School District budget to priorities and goals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3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with the Strategic Plan</a:t>
            </a:r>
          </a:p>
        </p:txBody>
      </p:sp>
      <p:pic>
        <p:nvPicPr>
          <p:cNvPr id="90" name="20150417_1117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373" y="2822054"/>
            <a:ext cx="2792555" cy="3527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Strategic Plan Priorities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97540" y="2463339"/>
            <a:ext cx="3657601" cy="4394661"/>
          </a:xfrm>
          <a:prstGeom prst="rect">
            <a:avLst/>
          </a:prstGeom>
        </p:spPr>
        <p:txBody>
          <a:bodyPr/>
          <a:lstStyle/>
          <a:p>
            <a:pPr marL="266700" lvl="0" indent="-26670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Provide a high-quality, well rounded and healthy educational experience to all students that is engaging, rigorous and culturally relevant</a:t>
            </a:r>
          </a:p>
          <a:p>
            <a:pPr marL="266700" lvl="0" indent="-26670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  Build strong relationships with families, community and students to promote trust, support and collective responsibility for student success.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Ensure that every classroom has a high-quality, effective educator supported by strong leadership and staff.</a:t>
            </a:r>
          </a:p>
        </p:txBody>
      </p:sp>
      <p:pic>
        <p:nvPicPr>
          <p:cNvPr id="94" name="D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9750" y="294289"/>
            <a:ext cx="1848562" cy="234288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4828240" y="3558118"/>
            <a:ext cx="3657601" cy="304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lvl="0" indent="-228600">
              <a:spcBef>
                <a:spcPts val="900"/>
              </a:spcBef>
              <a:buSzPct val="100000"/>
              <a:buChar char="•"/>
            </a:pPr>
            <a:endParaRPr sz="1900">
              <a:solidFill>
                <a:srgbClr val="888888"/>
              </a:solidFill>
            </a:endParaRPr>
          </a:p>
          <a:p>
            <a:pPr marL="228600" lvl="0" indent="-228600">
              <a:spcBef>
                <a:spcPts val="900"/>
              </a:spcBef>
              <a:buSzPct val="100000"/>
              <a:buChar char="•"/>
            </a:pPr>
            <a:r>
              <a:rPr sz="1900">
                <a:solidFill>
                  <a:srgbClr val="888888"/>
                </a:solidFill>
              </a:rPr>
              <a:t>  Align resources to accomplish goals within a balanced budget.</a:t>
            </a:r>
          </a:p>
          <a:p>
            <a:pPr marL="228600" lvl="0" indent="-228600">
              <a:spcBef>
                <a:spcPts val="900"/>
              </a:spcBef>
              <a:buSzPct val="100000"/>
              <a:buChar char="•"/>
            </a:pPr>
            <a:r>
              <a:rPr sz="1900">
                <a:solidFill>
                  <a:srgbClr val="888888"/>
                </a:solidFill>
              </a:rPr>
              <a:t>  Plan systemically and strategically so that the Newberg School District continues to succeed and thrive into the future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40 - 40 - 20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84093" y="2717452"/>
            <a:ext cx="7556315" cy="4140548"/>
          </a:xfrm>
          <a:prstGeom prst="rect">
            <a:avLst/>
          </a:prstGeom>
        </p:spPr>
        <p:txBody>
          <a:bodyPr/>
          <a:lstStyle/>
          <a:p>
            <a:pPr marL="0" marR="457200" lv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1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40%	College diploma</a:t>
            </a:r>
          </a:p>
          <a:p>
            <a:pPr marL="0" lvl="0" indent="0">
              <a:spcBef>
                <a:spcPts val="1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40%	Community college, trade, CTE degree </a:t>
            </a:r>
          </a:p>
          <a:p>
            <a:pPr marL="0" lvl="0" indent="0">
              <a:spcBef>
                <a:spcPts val="1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20%	High school diploma</a:t>
            </a:r>
          </a:p>
          <a:p>
            <a:pPr marL="0" lvl="0" indent="0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888888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TOTAL: 100% high school graduation</a:t>
            </a:r>
          </a:p>
        </p:txBody>
      </p:sp>
      <p:pic>
        <p:nvPicPr>
          <p:cNvPr id="99" name="AVID dreams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9809" y="233064"/>
            <a:ext cx="2042672" cy="3026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Newberg School District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45993" y="2840831"/>
            <a:ext cx="7556315" cy="3369469"/>
          </a:xfrm>
          <a:prstGeom prst="rect">
            <a:avLst/>
          </a:prstGeom>
        </p:spPr>
        <p:txBody>
          <a:bodyPr/>
          <a:lstStyle/>
          <a:p>
            <a:pPr marL="140368" lvl="0" indent="-140368">
              <a:spcBef>
                <a:spcPts val="10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76.6% graduation rate</a:t>
            </a:r>
          </a:p>
          <a:p>
            <a:pPr marL="140368" lvl="0" indent="-140368">
              <a:spcBef>
                <a:spcPts val="10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46% poverty</a:t>
            </a:r>
          </a:p>
          <a:p>
            <a:pPr marL="140368" lvl="0" indent="-140368">
              <a:spcBef>
                <a:spcPts val="10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87% of 11th graders passed OAKS reading, 75% math</a:t>
            </a:r>
          </a:p>
          <a:p>
            <a:pPr marL="140368" lvl="0" indent="-140368">
              <a:spcBef>
                <a:spcPts val="10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94% attendance rate</a:t>
            </a:r>
          </a:p>
          <a:p>
            <a:pPr marL="140368" lvl="0" indent="-140368">
              <a:spcBef>
                <a:spcPts val="10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Elementary class size 1:25; secondary 1:26</a:t>
            </a:r>
          </a:p>
        </p:txBody>
      </p:sp>
      <p:pic>
        <p:nvPicPr>
          <p:cNvPr id="103" name="IMG_293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8821" y="209500"/>
            <a:ext cx="2222347" cy="2958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3759448" y="273050"/>
            <a:ext cx="5006726" cy="658495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 sz="37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2015-16 Budget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must support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our progress toward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21st Century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Teaching &amp; Learning and ensure that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sz="37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“All means All”</a:t>
            </a:r>
          </a:p>
        </p:txBody>
      </p:sp>
      <p:pic>
        <p:nvPicPr>
          <p:cNvPr id="106" name="Y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457" y="2987004"/>
            <a:ext cx="2439223" cy="3251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2015-16 Budget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84093" y="3789759"/>
            <a:ext cx="7556315" cy="3068241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12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ENDING Fund Balance 2014-15 is anticipated to be $1,030,000  (goal 3%-$1,445,165.)</a:t>
            </a:r>
          </a:p>
          <a:p>
            <a:pPr marL="0" lvl="0" indent="0">
              <a:lnSpc>
                <a:spcPct val="12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1100">
              <a:solidFill>
                <a:srgbClr val="888888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lnSpc>
                <a:spcPct val="12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In 2013-14 it was $729,000.</a:t>
            </a:r>
          </a:p>
        </p:txBody>
      </p:sp>
      <p:pic>
        <p:nvPicPr>
          <p:cNvPr id="110" name="IMG_29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0306" y="190251"/>
            <a:ext cx="2036150" cy="271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3315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2015-16 Budget Assumptions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383240" y="3066043"/>
            <a:ext cx="3657601" cy="3499857"/>
          </a:xfrm>
          <a:prstGeom prst="rect">
            <a:avLst/>
          </a:prstGeom>
        </p:spPr>
        <p:txBody>
          <a:bodyPr/>
          <a:lstStyle/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Employee Contracts  anticipated cost approx. $1,218,000 </a:t>
            </a:r>
          </a:p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 Full day kindergarten staff changes $717,762</a:t>
            </a:r>
          </a:p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Increase school budgets $63,239</a:t>
            </a:r>
          </a:p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Professional Learning, subs and stipends for staff - $337,500</a:t>
            </a:r>
          </a:p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Re-fund musical instrument repair and replacement $25,000</a:t>
            </a:r>
          </a:p>
          <a:p>
            <a:pPr marL="266700" lvl="0" indent="-266700">
              <a:spcBef>
                <a:spcPts val="6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Digital conversion year 1 costs $324,976</a:t>
            </a:r>
          </a:p>
        </p:txBody>
      </p:sp>
      <p:sp>
        <p:nvSpPr>
          <p:cNvPr id="114" name="Shape 114"/>
          <p:cNvSpPr/>
          <p:nvPr/>
        </p:nvSpPr>
        <p:spPr>
          <a:xfrm>
            <a:off x="4840940" y="3396243"/>
            <a:ext cx="3657601" cy="3254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36220" lvl="0" indent="-236220" defTabSz="850391">
              <a:spcBef>
                <a:spcPts val="500"/>
              </a:spcBef>
              <a:buSzPct val="100000"/>
              <a:buChar char="•"/>
            </a:pPr>
            <a:r>
              <a:rPr sz="1674">
                <a:solidFill>
                  <a:srgbClr val="888888"/>
                </a:solidFill>
              </a:rPr>
              <a:t>Custodial increase for OT hours $28,020</a:t>
            </a:r>
          </a:p>
          <a:p>
            <a:pPr marL="236220" lvl="0" indent="-236220" defTabSz="850391">
              <a:spcBef>
                <a:spcPts val="500"/>
              </a:spcBef>
              <a:buSzPct val="100000"/>
              <a:buChar char="•"/>
            </a:pPr>
            <a:r>
              <a:rPr sz="1674">
                <a:solidFill>
                  <a:srgbClr val="888888"/>
                </a:solidFill>
              </a:rPr>
              <a:t>Overhead costs – utilities, transportation, property insurance etc. $81,000</a:t>
            </a:r>
          </a:p>
          <a:p>
            <a:pPr marL="236220" lvl="0" indent="-236220" defTabSz="850391">
              <a:spcBef>
                <a:spcPts val="500"/>
              </a:spcBef>
              <a:buSzPct val="100000"/>
              <a:buChar char="•"/>
            </a:pPr>
            <a:r>
              <a:rPr sz="1674">
                <a:solidFill>
                  <a:srgbClr val="888888"/>
                </a:solidFill>
              </a:rPr>
              <a:t>STEM &amp; CTE continued support $15,000</a:t>
            </a:r>
          </a:p>
          <a:p>
            <a:pPr marL="236220" lvl="0" indent="-236220" defTabSz="850391">
              <a:spcBef>
                <a:spcPts val="500"/>
              </a:spcBef>
              <a:buSzPct val="100000"/>
              <a:buChar char="•"/>
            </a:pPr>
            <a:r>
              <a:rPr sz="1674">
                <a:solidFill>
                  <a:srgbClr val="888888"/>
                </a:solidFill>
              </a:rPr>
              <a:t>Association support $19,535</a:t>
            </a:r>
          </a:p>
          <a:p>
            <a:pPr marR="425195" lvl="0" defTabSz="425195"/>
            <a:endParaRPr sz="1674">
              <a:latin typeface="Cambria"/>
              <a:ea typeface="Cambria"/>
              <a:cs typeface="Cambria"/>
              <a:sym typeface="Cambria"/>
            </a:endParaRPr>
          </a:p>
          <a:p>
            <a:pPr lvl="0" defTabSz="850391">
              <a:spcBef>
                <a:spcPts val="200"/>
              </a:spcBef>
            </a:pPr>
            <a:r>
              <a:rPr sz="2046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TOTAL $2,813,477</a:t>
            </a:r>
          </a:p>
        </p:txBody>
      </p:sp>
      <p:sp>
        <p:nvSpPr>
          <p:cNvPr id="115" name="Shape 115"/>
          <p:cNvSpPr/>
          <p:nvPr/>
        </p:nvSpPr>
        <p:spPr>
          <a:xfrm>
            <a:off x="185880" y="2532621"/>
            <a:ext cx="8056421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535353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$48,172,190 compared to $45,358,713 ($2,813,477)</a:t>
            </a:r>
          </a:p>
        </p:txBody>
      </p:sp>
      <p:pic>
        <p:nvPicPr>
          <p:cNvPr id="116" name="IMG_293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1196" y="118673"/>
            <a:ext cx="1815187" cy="2416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Budgeting a Biennium . . 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50/50 vs. 49/51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407893" y="3784600"/>
            <a:ext cx="7556315" cy="48768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12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The difference in budgeting 50-50 versus 49-51</a:t>
            </a:r>
          </a:p>
          <a:p>
            <a:pPr marL="0" lvl="0" indent="0">
              <a:lnSpc>
                <a:spcPct val="12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$577,170 into contingency</a:t>
            </a:r>
          </a:p>
        </p:txBody>
      </p:sp>
      <p:pic>
        <p:nvPicPr>
          <p:cNvPr id="120" name="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6944" y="262880"/>
            <a:ext cx="1817229" cy="2758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3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609" y="312701"/>
            <a:ext cx="6081710" cy="614055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6921532" y="2367280"/>
            <a:ext cx="261540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0000"/>
              </a:lnSpc>
              <a:defRPr sz="30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97B7E"/>
                </a:solidFill>
              </a:rPr>
              <a:t>Big picture behind the numbers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School Discretionary Budgets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888888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Each school page indicates their entire cost </a:t>
            </a:r>
            <a:b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</a:b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including staffing as well as discretionary</a:t>
            </a:r>
          </a:p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888888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Allocation per pupil from 2014-15 to 2015-16 increased by $12 per student</a:t>
            </a:r>
          </a:p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888888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266699" lvl="0" indent="-266699">
              <a:spcBef>
                <a:spcPts val="3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Range of per pupil spending was $4,983 to $6,954 YET overall average when all funds considered $9,686 per pupil. WHY?  ALL staff are considered in formula for overall district:  cafeteria, grounds, custodial, district staff etc.; federal funds for special needs students, Title, etc.</a:t>
            </a:r>
          </a:p>
        </p:txBody>
      </p:sp>
      <p:pic>
        <p:nvPicPr>
          <p:cNvPr id="128" name="photo 2-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5569" y="214262"/>
            <a:ext cx="1977123" cy="263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775284" y="3595920"/>
            <a:ext cx="7822032" cy="346795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448055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577">
                <a:solidFill>
                  <a:srgbClr val="595959"/>
                </a:solidFill>
              </a:rPr>
              <a:t>Newberg School District Students will graduate with the knowledge and skills needed to be successful, contributing citizens of the 21st Century.</a:t>
            </a:r>
            <a:br>
              <a:rPr sz="3577">
                <a:solidFill>
                  <a:srgbClr val="595959"/>
                </a:solidFill>
              </a:rPr>
            </a:br>
            <a:endParaRPr sz="3577">
              <a:solidFill>
                <a:srgbClr val="595959"/>
              </a:solidFill>
            </a:endParaRPr>
          </a:p>
        </p:txBody>
      </p:sp>
      <p:pic>
        <p:nvPicPr>
          <p:cNvPr id="55" name="AVID dream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9564" y="171265"/>
            <a:ext cx="2548379" cy="3054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Other Factors that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Impact our Work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484093" y="2805955"/>
            <a:ext cx="7556315" cy="4052045"/>
          </a:xfrm>
          <a:prstGeom prst="rect">
            <a:avLst/>
          </a:prstGeom>
        </p:spPr>
        <p:txBody>
          <a:bodyPr/>
          <a:lstStyle/>
          <a:p>
            <a:pPr marL="228599" lvl="0" indent="-228599">
              <a:spcBef>
                <a:spcPts val="12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Enrollment in Newberg is flat. We have a </a:t>
            </a:r>
            <a:b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</a:b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pattern of decrease over the school year </a:t>
            </a:r>
            <a:b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</a:b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(-82.36 ADMw for 2015-16 – 5955.71)</a:t>
            </a:r>
          </a:p>
          <a:p>
            <a:pPr marL="228599" lvl="0" indent="-228599">
              <a:spcBef>
                <a:spcPts val="12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PERS SB 822 overturned last week</a:t>
            </a:r>
          </a:p>
          <a:p>
            <a:pPr marL="685800" lvl="2" indent="-228600">
              <a:spcBef>
                <a:spcPts val="12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Impact on Newberg School District still to be determined</a:t>
            </a:r>
          </a:p>
          <a:p>
            <a:pPr marL="685800" lvl="2" indent="-228600">
              <a:spcBef>
                <a:spcPts val="12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Current savings we saw this year was approximately $1,000,000</a:t>
            </a:r>
          </a:p>
          <a:p>
            <a:pPr marL="685800" lvl="2" indent="-228600">
              <a:spcBef>
                <a:spcPts val="12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Impact will be in 2017-19 biennium</a:t>
            </a:r>
          </a:p>
        </p:txBody>
      </p:sp>
      <p:pic>
        <p:nvPicPr>
          <p:cNvPr id="132" name="photo 1-4.png"/>
          <p:cNvPicPr/>
          <p:nvPr/>
        </p:nvPicPr>
        <p:blipFill>
          <a:blip r:embed="rId2">
            <a:extLst/>
          </a:blip>
          <a:srcRect l="10693" t="7027" r="10693" b="14358"/>
          <a:stretch>
            <a:fillRect/>
          </a:stretch>
        </p:blipFill>
        <p:spPr>
          <a:xfrm>
            <a:off x="6722222" y="203398"/>
            <a:ext cx="2247153" cy="2996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pPr>
            <a:endParaRPr sz="40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pPr>
            <a:endParaRPr sz="40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pPr>
            <a:endParaRPr sz="40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pPr>
            <a:endParaRPr sz="4000">
              <a:solidFill>
                <a:srgbClr val="797B7E"/>
              </a:solid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marL="0" lvl="0" indent="0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pPr>
            <a:r>
              <a:rPr sz="4000">
                <a:solidFill>
                  <a:srgbClr val="797B7E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  Questions?</a:t>
            </a:r>
          </a:p>
        </p:txBody>
      </p:sp>
      <p:pic>
        <p:nvPicPr>
          <p:cNvPr id="135" name="IMG_295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045" y="2355412"/>
            <a:ext cx="2938285" cy="3911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Role of the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Budget Committee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484093" y="3312517"/>
            <a:ext cx="7556315" cy="3545483"/>
          </a:xfrm>
          <a:prstGeom prst="rect">
            <a:avLst/>
          </a:prstGeom>
        </p:spPr>
        <p:txBody>
          <a:bodyPr/>
          <a:lstStyle/>
          <a:p>
            <a:pPr marL="228599" lvl="0" indent="-228599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Receive the budget message and the budget document</a:t>
            </a:r>
          </a:p>
          <a:p>
            <a:pPr marL="228599" lvl="0" indent="-228599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Ask questions about budget recommendations</a:t>
            </a:r>
          </a:p>
          <a:p>
            <a:pPr marL="228599" lvl="0" indent="-228599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Consider reasonableness of budget prepared</a:t>
            </a:r>
          </a:p>
          <a:p>
            <a:pPr marL="228599" lvl="0" indent="-228599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Make recommendations to the School Board to approve the budget from a citizen/community perspective</a:t>
            </a:r>
          </a:p>
        </p:txBody>
      </p:sp>
      <p:pic>
        <p:nvPicPr>
          <p:cNvPr id="59" name="IMG_29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1611" y="187643"/>
            <a:ext cx="2194984" cy="2922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What makes up the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Newberg budget?</a:t>
            </a:r>
          </a:p>
        </p:txBody>
      </p:sp>
      <p:graphicFrame>
        <p:nvGraphicFramePr>
          <p:cNvPr id="62" name="Chart 62"/>
          <p:cNvGraphicFramePr/>
          <p:nvPr>
            <p:extLst>
              <p:ext uri="{D42A27DB-BD31-4B8C-83A1-F6EECF244321}">
                <p14:modId xmlns:p14="http://schemas.microsoft.com/office/powerpoint/2010/main" val="3545364435"/>
              </p:ext>
            </p:extLst>
          </p:nvPr>
        </p:nvGraphicFramePr>
        <p:xfrm>
          <a:off x="470044" y="2902480"/>
          <a:ext cx="8367086" cy="333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3" name="20150417_11174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5037" y="228702"/>
            <a:ext cx="2324767" cy="2936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State Revenue Forecast</a:t>
            </a:r>
          </a:p>
        </p:txBody>
      </p:sp>
      <p:sp>
        <p:nvSpPr>
          <p:cNvPr id="66" name="Shape 66"/>
          <p:cNvSpPr/>
          <p:nvPr/>
        </p:nvSpPr>
        <p:spPr>
          <a:xfrm>
            <a:off x="104775" y="2756347"/>
            <a:ext cx="7488387" cy="3771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marL="228600" lvl="0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State Budgeting funding: $7.255 billion ($6.65B last biennium)</a:t>
            </a:r>
          </a:p>
          <a:p>
            <a:pPr marL="228600" lvl="0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In December 2014, Oregon was sixth in the nation for job growth</a:t>
            </a:r>
          </a:p>
          <a:p>
            <a:pPr marL="228600" lvl="0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Personal income is expected to increase by 5-6% each year over the next two years</a:t>
            </a:r>
          </a:p>
          <a:p>
            <a:pPr marL="228600" lvl="0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Growth projections between 2010 - 2020:</a:t>
            </a:r>
          </a:p>
          <a:p>
            <a:pPr marL="685800" lvl="2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Oregon population growth is 1.03%</a:t>
            </a:r>
          </a:p>
          <a:p>
            <a:pPr marL="685800" lvl="2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K-12 population growth is 1.5%</a:t>
            </a:r>
          </a:p>
          <a:p>
            <a:pPr marL="685800" lvl="2" indent="-228600">
              <a:spcBef>
                <a:spcPts val="2000"/>
              </a:spcBef>
              <a:buClr>
                <a:srgbClr val="797B7E"/>
              </a:buClr>
              <a:buSzPct val="75000"/>
              <a:buFont typeface="Wingdings"/>
              <a:buChar char="■"/>
            </a:pPr>
            <a:r>
              <a:rPr sz="1900">
                <a:solidFill>
                  <a:srgbClr val="595959"/>
                </a:solidFill>
              </a:rPr>
              <a:t>Age 65+ population growth is 48%</a:t>
            </a:r>
          </a:p>
        </p:txBody>
      </p:sp>
      <p:pic>
        <p:nvPicPr>
          <p:cNvPr id="67" name="IMG_294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6080" y="73888"/>
            <a:ext cx="2010650" cy="2676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84000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Change in State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General Fund and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Lottery Spending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6</a:t>
            </a:fld>
            <a:endParaRPr/>
          </a:p>
        </p:txBody>
      </p:sp>
      <p:pic>
        <p:nvPicPr>
          <p:cNvPr id="72" name="K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3821" y="212228"/>
            <a:ext cx="2133601" cy="268888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791385"/>
              </p:ext>
            </p:extLst>
          </p:nvPr>
        </p:nvGraphicFramePr>
        <p:xfrm>
          <a:off x="575002" y="3364970"/>
          <a:ext cx="7272806" cy="267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5" imgW="6362700" imgH="1752600" progId="Word.Document.12">
                  <p:embed/>
                </p:oleObj>
              </mc:Choice>
              <mc:Fallback>
                <p:oleObj name="Document" r:id="rId5" imgW="6362700" imgH="175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002" y="3364970"/>
                        <a:ext cx="7272806" cy="267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334595" y="484093"/>
            <a:ext cx="8365471" cy="11971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What did we accomplish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in 2014-15?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32440" y="3182501"/>
            <a:ext cx="3657601" cy="343854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Expanded career and technical education opportunities for secondary students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Professional learning to teachers and school administrators to address achievement gaps for ELL students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1900">
                <a:solidFill>
                  <a:srgbClr val="888888"/>
                </a:solidFill>
              </a:rPr>
              <a:t>Kindergarten readiness and early learning opportunities</a:t>
            </a:r>
          </a:p>
          <a:p>
            <a:pPr marL="266700" lvl="0" indent="-266700">
              <a:spcBef>
                <a:spcPts val="900"/>
              </a:spcBef>
              <a:buClrTx/>
              <a:buSzPct val="100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88888"/>
                </a:solidFill>
              </a:rPr>
              <a:t>New assessment tools for educators</a:t>
            </a:r>
          </a:p>
        </p:txBody>
      </p:sp>
      <p:sp>
        <p:nvSpPr>
          <p:cNvPr id="76" name="Shape 76"/>
          <p:cNvSpPr/>
          <p:nvPr/>
        </p:nvSpPr>
        <p:spPr>
          <a:xfrm>
            <a:off x="4307540" y="3148742"/>
            <a:ext cx="3657601" cy="370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66700" lvl="0" indent="-266700">
              <a:spcBef>
                <a:spcPts val="900"/>
              </a:spcBef>
              <a:buSzPct val="100000"/>
              <a:buChar char="•"/>
            </a:pPr>
            <a:r>
              <a:rPr sz="1900">
                <a:solidFill>
                  <a:srgbClr val="888888"/>
                </a:solidFill>
              </a:rPr>
              <a:t>Leadership to advance teaching and learning, instructional technology, school-to-business partnerships and STEM education</a:t>
            </a:r>
          </a:p>
          <a:p>
            <a:pPr marL="266700" lvl="0" indent="-266700">
              <a:spcBef>
                <a:spcPts val="900"/>
              </a:spcBef>
              <a:buSzPct val="100000"/>
              <a:buChar char="•"/>
            </a:pPr>
            <a:r>
              <a:rPr sz="1900">
                <a:solidFill>
                  <a:srgbClr val="888888"/>
                </a:solidFill>
              </a:rPr>
              <a:t>Technology for students and a more robust, secure infrastructure</a:t>
            </a:r>
          </a:p>
          <a:p>
            <a:pPr marL="266700" lvl="0" indent="-266700">
              <a:spcBef>
                <a:spcPts val="900"/>
              </a:spcBef>
              <a:buSzPct val="100000"/>
              <a:buChar char="•"/>
            </a:pPr>
            <a:r>
              <a:rPr sz="1900">
                <a:solidFill>
                  <a:srgbClr val="888888"/>
                </a:solidFill>
              </a:rPr>
              <a:t>Streamlined communication systems to better connect school and home</a:t>
            </a:r>
          </a:p>
        </p:txBody>
      </p:sp>
      <p:pic>
        <p:nvPicPr>
          <p:cNvPr id="77" name="IMG_295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3335" y="213910"/>
            <a:ext cx="1915551" cy="2550077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317532" y="1899378"/>
            <a:ext cx="6220158" cy="124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sz="20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To advance the district’s strategic priorities this year, remaining bond funds and approximately $616,000 in grant dollars were leveraged to provide: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General Fund Impact 2014-15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471393" y="3359348"/>
            <a:ext cx="7556315" cy="3892352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Before any dollars were directed to district priorities, the 2014-15 school district budget provided funds to:</a:t>
            </a:r>
          </a:p>
          <a:p>
            <a:pPr marL="0" lvl="0" indent="0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1400">
              <a:solidFill>
                <a:srgbClr val="888888"/>
              </a:solidFill>
            </a:endParaRP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Restore budgets previously supported by the bond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Establish a contingency fund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Provide employee salary increases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Increase elementary staffing</a:t>
            </a:r>
          </a:p>
        </p:txBody>
      </p:sp>
      <p:pic>
        <p:nvPicPr>
          <p:cNvPr id="82" name="IMG_293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9261" y="86118"/>
            <a:ext cx="2079276" cy="276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97B7E"/>
                </a:solidFill>
              </a:rPr>
              <a:t>Budget Restorations 2010-14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153893" y="1644798"/>
            <a:ext cx="7556315" cy="50354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Budget decisions in 2010-2014 restored nearly all </a:t>
            </a:r>
          </a:p>
          <a:p>
            <a:pPr marL="0" lvl="0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the staffing, school days and programs that were </a:t>
            </a:r>
          </a:p>
          <a:p>
            <a:pPr marL="0" lvl="0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part of reductions during the economic downturn</a:t>
            </a:r>
          </a:p>
          <a:p>
            <a:pPr lvl="0">
              <a:spcBef>
                <a:spcPts val="15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five calendar days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class size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Welcome Center staff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extra-duty stipends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campus monitor staff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teaching &amp; learning leadership and budget for professional development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HVAC staff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technology staff</a:t>
            </a:r>
          </a:p>
          <a:p>
            <a:pPr lvl="0">
              <a:spcBef>
                <a:spcPts val="900"/>
              </a:spcBef>
              <a:buClrTx/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increases in school budgets</a:t>
            </a:r>
          </a:p>
        </p:txBody>
      </p:sp>
      <p:pic>
        <p:nvPicPr>
          <p:cNvPr id="86" name="20150417_1119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0981" y="182584"/>
            <a:ext cx="2212100" cy="2836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97B7E"/>
          </a:solidFill>
          <a:prstDash val="solid"/>
          <a:bevel/>
        </a:ln>
        <a:effectLst>
          <a:outerShdw blurRad="63500" dist="25400" dir="5400000" rotWithShape="0">
            <a:srgbClr val="808080">
              <a:alpha val="7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97B7E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97B7E"/>
          </a:solidFill>
          <a:prstDash val="solid"/>
          <a:bevel/>
        </a:ln>
        <a:effectLst>
          <a:outerShdw blurRad="63500" dist="25400" dir="5400000" rotWithShape="0">
            <a:srgbClr val="808080">
              <a:alpha val="7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97B7E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750</Words>
  <Application>Microsoft Macintosh PowerPoint</Application>
  <PresentationFormat>On-screen Show (4:3)</PresentationFormat>
  <Paragraphs>129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Default</vt:lpstr>
      <vt:lpstr>Document</vt:lpstr>
      <vt:lpstr>Budget Proposal – Budget Committee </vt:lpstr>
      <vt:lpstr>Newberg School District Students will graduate with the knowledge and skills needed to be successful, contributing citizens of the 21st Century. </vt:lpstr>
      <vt:lpstr>Role of the  Budget Committee</vt:lpstr>
      <vt:lpstr>What makes up the  Newberg budget?</vt:lpstr>
      <vt:lpstr>State Revenue Forecast</vt:lpstr>
      <vt:lpstr>Change in State  General Fund and Lottery Spending</vt:lpstr>
      <vt:lpstr>What did we accomplish  in 2014-15?</vt:lpstr>
      <vt:lpstr>General Fund Impact 2014-15</vt:lpstr>
      <vt:lpstr>Budget Restorations 2010-14</vt:lpstr>
      <vt:lpstr>Goals for 2015-16</vt:lpstr>
      <vt:lpstr>Strategic Plan Priorities</vt:lpstr>
      <vt:lpstr>40 - 40 - 20</vt:lpstr>
      <vt:lpstr>Newberg School District</vt:lpstr>
      <vt:lpstr>PowerPoint Presentation</vt:lpstr>
      <vt:lpstr>2015-16 Budget</vt:lpstr>
      <vt:lpstr>2015-16 Budget Assumptions</vt:lpstr>
      <vt:lpstr>Budgeting a Biennium . . . 50/50 vs. 49/51</vt:lpstr>
      <vt:lpstr>PowerPoint Presentation</vt:lpstr>
      <vt:lpstr>School Discretionary Budgets</vt:lpstr>
      <vt:lpstr>Other Factors that  Impact our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Claudia Stewart</cp:lastModifiedBy>
  <cp:revision>2</cp:revision>
  <dcterms:modified xsi:type="dcterms:W3CDTF">2015-05-07T20:54:51Z</dcterms:modified>
</cp:coreProperties>
</file>