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72" r:id="rId4"/>
    <p:sldId id="274" r:id="rId5"/>
    <p:sldId id="267" r:id="rId6"/>
    <p:sldId id="268" r:id="rId7"/>
    <p:sldId id="275" r:id="rId8"/>
    <p:sldId id="276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34" y="5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ACFC-D058-42C7-A31C-797186F0E3D8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30F7-F511-4C73-8A45-FA8413AE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4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ACFC-D058-42C7-A31C-797186F0E3D8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30F7-F511-4C73-8A45-FA8413AE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4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ACFC-D058-42C7-A31C-797186F0E3D8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30F7-F511-4C73-8A45-FA8413AE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6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ACFC-D058-42C7-A31C-797186F0E3D8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30F7-F511-4C73-8A45-FA8413AE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3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ACFC-D058-42C7-A31C-797186F0E3D8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30F7-F511-4C73-8A45-FA8413AE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3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ACFC-D058-42C7-A31C-797186F0E3D8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30F7-F511-4C73-8A45-FA8413AE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2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ACFC-D058-42C7-A31C-797186F0E3D8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30F7-F511-4C73-8A45-FA8413AE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0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ACFC-D058-42C7-A31C-797186F0E3D8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30F7-F511-4C73-8A45-FA8413AE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ACFC-D058-42C7-A31C-797186F0E3D8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30F7-F511-4C73-8A45-FA8413AE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0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ACFC-D058-42C7-A31C-797186F0E3D8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30F7-F511-4C73-8A45-FA8413AE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67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9ACFC-D058-42C7-A31C-797186F0E3D8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D30F7-F511-4C73-8A45-FA8413AE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6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9ACFC-D058-42C7-A31C-797186F0E3D8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D30F7-F511-4C73-8A45-FA8413AEA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7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arah.elsasser@pcc.edu" TargetMode="External"/><Relationship Id="rId4" Type="http://schemas.openxmlformats.org/officeDocument/2006/relationships/hyperlink" Target="mailto:tsalinas@pcc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q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PCC_primary_logo_revers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16" y="1021375"/>
            <a:ext cx="4683077" cy="1458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210" y="3429000"/>
            <a:ext cx="8104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Newberg High School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Aid Night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5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4593"/>
            <a:ext cx="12192000" cy="763409"/>
          </a:xfrm>
          <a:prstGeom prst="rect">
            <a:avLst/>
          </a:prstGeom>
          <a:solidFill>
            <a:srgbClr val="008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srgbClr val="006C81"/>
              </a:solidFill>
            </a:endParaRPr>
          </a:p>
        </p:txBody>
      </p:sp>
      <p:pic>
        <p:nvPicPr>
          <p:cNvPr id="6" name="Picture 5" descr="PCC_primary_logo_reversed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127" y="6207699"/>
            <a:ext cx="1569464" cy="488719"/>
          </a:xfrm>
          <a:prstGeom prst="rect">
            <a:avLst/>
          </a:prstGeom>
        </p:spPr>
      </p:pic>
      <p:pic>
        <p:nvPicPr>
          <p:cNvPr id="8" name="Picture 7" descr="white_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/>
          <a:stretch/>
        </p:blipFill>
        <p:spPr>
          <a:xfrm>
            <a:off x="241608" y="53725"/>
            <a:ext cx="12188388" cy="6094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05" y="1728591"/>
            <a:ext cx="5686526" cy="37828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845" y="1721980"/>
            <a:ext cx="3707704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6C81"/>
                </a:solidFill>
              </a:rPr>
              <a:t>Begin </a:t>
            </a:r>
            <a:r>
              <a:rPr lang="en-US" sz="3200" dirty="0">
                <a:solidFill>
                  <a:srgbClr val="006C81"/>
                </a:solidFill>
              </a:rPr>
              <a:t>your degree, explore, or  get ready to transfer </a:t>
            </a:r>
            <a:r>
              <a:rPr lang="en-US" sz="3200" dirty="0" smtClean="0">
                <a:solidFill>
                  <a:srgbClr val="006C81"/>
                </a:solidFill>
              </a:rPr>
              <a:t>here in </a:t>
            </a:r>
            <a:r>
              <a:rPr lang="en-US" sz="3200" dirty="0">
                <a:solidFill>
                  <a:srgbClr val="006C81"/>
                </a:solidFill>
              </a:rPr>
              <a:t>Newberg!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845" y="323617"/>
            <a:ext cx="5380319" cy="1085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solidFill>
                  <a:srgbClr val="006C81"/>
                </a:solidFill>
                <a:cs typeface="Arial" panose="020B0604020202020204" pitchFamily="34" charset="0"/>
              </a:rPr>
              <a:t>PCC Newberg Center</a:t>
            </a:r>
          </a:p>
        </p:txBody>
      </p:sp>
    </p:spTree>
    <p:extLst>
      <p:ext uri="{BB962C8B-B14F-4D97-AF65-F5344CB8AC3E}">
        <p14:creationId xmlns:p14="http://schemas.microsoft.com/office/powerpoint/2010/main" val="325160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4593"/>
            <a:ext cx="12192000" cy="763409"/>
          </a:xfrm>
          <a:prstGeom prst="rect">
            <a:avLst/>
          </a:prstGeom>
          <a:solidFill>
            <a:srgbClr val="008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srgbClr val="006C81"/>
              </a:solidFill>
            </a:endParaRPr>
          </a:p>
        </p:txBody>
      </p:sp>
      <p:pic>
        <p:nvPicPr>
          <p:cNvPr id="6" name="Picture 5" descr="PCC_primary_logo_reversed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127" y="6207699"/>
            <a:ext cx="1569464" cy="488719"/>
          </a:xfrm>
          <a:prstGeom prst="rect">
            <a:avLst/>
          </a:prstGeom>
        </p:spPr>
      </p:pic>
      <p:pic>
        <p:nvPicPr>
          <p:cNvPr id="8" name="Picture 7" descr="white_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/>
          <a:stretch/>
        </p:blipFill>
        <p:spPr>
          <a:xfrm>
            <a:off x="241608" y="53725"/>
            <a:ext cx="12188388" cy="60945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5070" y="318110"/>
            <a:ext cx="9284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4800" dirty="0" smtClean="0">
                <a:solidFill>
                  <a:srgbClr val="006C81"/>
                </a:solidFill>
              </a:rPr>
              <a:t>PCC Degrees</a:t>
            </a:r>
            <a:endParaRPr lang="en-US" sz="4800" dirty="0">
              <a:solidFill>
                <a:srgbClr val="006C8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5070" y="1791216"/>
            <a:ext cx="6246311" cy="3999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8800" lvl="0" indent="-457200">
              <a:lnSpc>
                <a:spcPct val="90000"/>
              </a:lnSpc>
              <a:spcBef>
                <a:spcPts val="2000"/>
              </a:spcBef>
              <a:buClr>
                <a:srgbClr val="006C8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6C81"/>
                </a:solidFill>
                <a:latin typeface="Arial"/>
                <a:ea typeface="Arial"/>
                <a:cs typeface="Arial"/>
                <a:sym typeface="Arial"/>
              </a:rPr>
              <a:t>Associate </a:t>
            </a:r>
            <a:r>
              <a:rPr lang="en-US" sz="2800" dirty="0">
                <a:solidFill>
                  <a:srgbClr val="006C81"/>
                </a:solidFill>
                <a:latin typeface="Arial"/>
                <a:ea typeface="Arial"/>
                <a:cs typeface="Arial"/>
                <a:sym typeface="Arial"/>
              </a:rPr>
              <a:t>of Applied Science </a:t>
            </a:r>
          </a:p>
          <a:p>
            <a:pPr marL="558800" lvl="0" indent="-457200">
              <a:lnSpc>
                <a:spcPct val="90000"/>
              </a:lnSpc>
              <a:spcBef>
                <a:spcPts val="2000"/>
              </a:spcBef>
              <a:buClr>
                <a:srgbClr val="006C8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C81"/>
                </a:solidFill>
                <a:latin typeface="Arial"/>
                <a:ea typeface="Arial"/>
                <a:cs typeface="Arial"/>
                <a:sym typeface="Arial"/>
              </a:rPr>
              <a:t>Associate of General </a:t>
            </a:r>
            <a:r>
              <a:rPr lang="en-US" sz="2800" dirty="0" smtClean="0">
                <a:solidFill>
                  <a:srgbClr val="006C81"/>
                </a:solidFill>
                <a:latin typeface="Arial"/>
                <a:ea typeface="Arial"/>
                <a:cs typeface="Arial"/>
                <a:sym typeface="Arial"/>
              </a:rPr>
              <a:t>Studies</a:t>
            </a:r>
          </a:p>
          <a:p>
            <a:pPr marL="558800" lvl="0" indent="-457200">
              <a:lnSpc>
                <a:spcPct val="90000"/>
              </a:lnSpc>
              <a:spcBef>
                <a:spcPts val="2000"/>
              </a:spcBef>
              <a:buClr>
                <a:srgbClr val="006C8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6C81"/>
                </a:solidFill>
                <a:latin typeface="Arial"/>
                <a:ea typeface="Arial"/>
                <a:cs typeface="Arial"/>
                <a:sym typeface="Arial"/>
              </a:rPr>
              <a:t> Associate </a:t>
            </a:r>
            <a:r>
              <a:rPr lang="en-US" sz="2800" dirty="0">
                <a:solidFill>
                  <a:srgbClr val="006C81"/>
                </a:solidFill>
                <a:latin typeface="Arial"/>
                <a:ea typeface="Arial"/>
                <a:cs typeface="Arial"/>
                <a:sym typeface="Arial"/>
              </a:rPr>
              <a:t>of Arts Oregon Transfer </a:t>
            </a:r>
          </a:p>
          <a:p>
            <a:pPr marL="558800" lvl="0" indent="-457200">
              <a:lnSpc>
                <a:spcPct val="90000"/>
              </a:lnSpc>
              <a:spcBef>
                <a:spcPts val="2000"/>
              </a:spcBef>
              <a:buClr>
                <a:srgbClr val="006C8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C81"/>
                </a:solidFill>
                <a:latin typeface="Arial"/>
                <a:ea typeface="Arial"/>
                <a:cs typeface="Arial"/>
                <a:sym typeface="Arial"/>
              </a:rPr>
              <a:t>Associate of Science </a:t>
            </a:r>
            <a:endParaRPr lang="en-US" sz="2800" dirty="0" smtClean="0">
              <a:solidFill>
                <a:srgbClr val="006C8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lvl="0" indent="-457200">
              <a:lnSpc>
                <a:spcPct val="90000"/>
              </a:lnSpc>
              <a:spcBef>
                <a:spcPts val="2000"/>
              </a:spcBef>
              <a:buClr>
                <a:srgbClr val="006C8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6C81"/>
                </a:solidFill>
                <a:latin typeface="Arial"/>
                <a:ea typeface="Arial"/>
                <a:cs typeface="Arial"/>
                <a:sym typeface="Arial"/>
              </a:rPr>
              <a:t>Associate </a:t>
            </a:r>
            <a:r>
              <a:rPr lang="en-US" sz="2800" dirty="0">
                <a:solidFill>
                  <a:srgbClr val="006C81"/>
                </a:solidFill>
                <a:latin typeface="Arial"/>
                <a:ea typeface="Arial"/>
                <a:cs typeface="Arial"/>
                <a:sym typeface="Arial"/>
              </a:rPr>
              <a:t>of Science Oregon Transfer in </a:t>
            </a:r>
            <a:r>
              <a:rPr lang="en-US" sz="2800" dirty="0" smtClean="0">
                <a:solidFill>
                  <a:srgbClr val="006C81"/>
                </a:solidFill>
                <a:latin typeface="Arial"/>
                <a:ea typeface="Arial"/>
                <a:cs typeface="Arial"/>
                <a:sym typeface="Arial"/>
              </a:rPr>
              <a:t>Business</a:t>
            </a:r>
            <a:endParaRPr lang="en-US" sz="3600" dirty="0">
              <a:solidFill>
                <a:srgbClr val="006C81"/>
              </a:solidFill>
            </a:endParaRPr>
          </a:p>
          <a:p>
            <a:pPr defTabSz="609585"/>
            <a:endParaRPr lang="en-US" sz="3600" dirty="0" smtClean="0">
              <a:solidFill>
                <a:srgbClr val="006C8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314" y="733608"/>
            <a:ext cx="4259101" cy="38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3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4593"/>
            <a:ext cx="12192000" cy="763409"/>
          </a:xfrm>
          <a:prstGeom prst="rect">
            <a:avLst/>
          </a:prstGeom>
          <a:solidFill>
            <a:srgbClr val="008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srgbClr val="006C81"/>
              </a:solidFill>
            </a:endParaRPr>
          </a:p>
        </p:txBody>
      </p:sp>
      <p:pic>
        <p:nvPicPr>
          <p:cNvPr id="6" name="Picture 5" descr="PCC_primary_logo_reversed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127" y="6207699"/>
            <a:ext cx="1569464" cy="488719"/>
          </a:xfrm>
          <a:prstGeom prst="rect">
            <a:avLst/>
          </a:prstGeom>
        </p:spPr>
      </p:pic>
      <p:pic>
        <p:nvPicPr>
          <p:cNvPr id="8" name="Picture 7" descr="white_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/>
          <a:stretch/>
        </p:blipFill>
        <p:spPr>
          <a:xfrm>
            <a:off x="0" y="53726"/>
            <a:ext cx="12429995" cy="6040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5071" y="310259"/>
            <a:ext cx="9398693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4800" dirty="0" smtClean="0">
                <a:solidFill>
                  <a:srgbClr val="006C81"/>
                </a:solidFill>
              </a:rPr>
              <a:t>How much </a:t>
            </a:r>
            <a:r>
              <a:rPr lang="en-US" sz="4800" dirty="0">
                <a:solidFill>
                  <a:srgbClr val="006C81"/>
                </a:solidFill>
              </a:rPr>
              <a:t>d</a:t>
            </a:r>
            <a:r>
              <a:rPr lang="en-US" sz="4800" dirty="0" smtClean="0">
                <a:solidFill>
                  <a:srgbClr val="006C81"/>
                </a:solidFill>
              </a:rPr>
              <a:t>oes </a:t>
            </a:r>
            <a:r>
              <a:rPr lang="en-US" sz="4800" dirty="0">
                <a:solidFill>
                  <a:srgbClr val="006C81"/>
                </a:solidFill>
              </a:rPr>
              <a:t>i</a:t>
            </a:r>
            <a:r>
              <a:rPr lang="en-US" sz="4800" dirty="0" smtClean="0">
                <a:solidFill>
                  <a:srgbClr val="006C81"/>
                </a:solidFill>
              </a:rPr>
              <a:t>t </a:t>
            </a:r>
            <a:r>
              <a:rPr lang="en-US" sz="4800" dirty="0">
                <a:solidFill>
                  <a:srgbClr val="006C81"/>
                </a:solidFill>
              </a:rPr>
              <a:t>c</a:t>
            </a:r>
            <a:r>
              <a:rPr lang="en-US" sz="4800" dirty="0" smtClean="0">
                <a:solidFill>
                  <a:srgbClr val="006C81"/>
                </a:solidFill>
              </a:rPr>
              <a:t>ost to go to PCC?  </a:t>
            </a:r>
          </a:p>
          <a:p>
            <a:pPr defTabSz="609585"/>
            <a:endParaRPr lang="en-US" sz="4800" dirty="0" smtClean="0">
              <a:solidFill>
                <a:srgbClr val="006C81"/>
              </a:solidFill>
            </a:endParaRPr>
          </a:p>
          <a:p>
            <a:pPr defTabSz="609585"/>
            <a:r>
              <a:rPr lang="en-US" sz="2800" dirty="0" smtClean="0">
                <a:solidFill>
                  <a:srgbClr val="006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Tuition for residents is $97 per credit.  Most classes are 1 to 4 credits each.</a:t>
            </a:r>
          </a:p>
          <a:p>
            <a:pPr defTabSz="609585"/>
            <a:endParaRPr lang="en-US" sz="2800" dirty="0">
              <a:solidFill>
                <a:srgbClr val="006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09585"/>
            <a:r>
              <a:rPr lang="en-US" sz="2800" dirty="0" smtClean="0">
                <a:solidFill>
                  <a:srgbClr val="006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budgets for tuition, fees and books:</a:t>
            </a:r>
          </a:p>
          <a:p>
            <a:pPr defTabSz="609585"/>
            <a:endParaRPr lang="en-US" sz="2800" dirty="0">
              <a:solidFill>
                <a:srgbClr val="006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09585"/>
            <a:r>
              <a:rPr lang="en-US" sz="2800" dirty="0" smtClean="0">
                <a:solidFill>
                  <a:srgbClr val="006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half time student (6 credits):  about $825 per term</a:t>
            </a:r>
          </a:p>
          <a:p>
            <a:pPr defTabSz="609585"/>
            <a:r>
              <a:rPr lang="en-US" sz="2800" dirty="0">
                <a:solidFill>
                  <a:srgbClr val="006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rgbClr val="006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time student (12 credits):  about $1650 per term</a:t>
            </a:r>
          </a:p>
          <a:p>
            <a:pPr defTabSz="609585"/>
            <a:endParaRPr lang="en-US" sz="2800" dirty="0">
              <a:solidFill>
                <a:srgbClr val="006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09585"/>
            <a:endParaRPr lang="en-US" sz="2800" dirty="0" smtClean="0">
              <a:solidFill>
                <a:srgbClr val="006C81"/>
              </a:solidFill>
            </a:endParaRPr>
          </a:p>
          <a:p>
            <a:pPr defTabSz="609585"/>
            <a:endParaRPr lang="en-US" sz="2800" dirty="0">
              <a:solidFill>
                <a:srgbClr val="006C81"/>
              </a:solidFill>
            </a:endParaRPr>
          </a:p>
          <a:p>
            <a:pPr defTabSz="609585"/>
            <a:endParaRPr lang="en-US" sz="2800" dirty="0" smtClean="0">
              <a:solidFill>
                <a:srgbClr val="006C81"/>
              </a:solidFill>
            </a:endParaRPr>
          </a:p>
          <a:p>
            <a:pPr defTabSz="609585"/>
            <a:endParaRPr lang="en-US" sz="4800" dirty="0">
              <a:solidFill>
                <a:srgbClr val="006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4593"/>
            <a:ext cx="12192000" cy="763409"/>
          </a:xfrm>
          <a:prstGeom prst="rect">
            <a:avLst/>
          </a:prstGeom>
          <a:solidFill>
            <a:srgbClr val="008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srgbClr val="006C81"/>
              </a:solidFill>
            </a:endParaRPr>
          </a:p>
        </p:txBody>
      </p:sp>
      <p:pic>
        <p:nvPicPr>
          <p:cNvPr id="6" name="Picture 5" descr="PCC_primary_logo_reversed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127" y="6207699"/>
            <a:ext cx="1569464" cy="488719"/>
          </a:xfrm>
          <a:prstGeom prst="rect">
            <a:avLst/>
          </a:prstGeom>
        </p:spPr>
      </p:pic>
      <p:pic>
        <p:nvPicPr>
          <p:cNvPr id="8" name="Picture 7" descr="white_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/>
          <a:stretch/>
        </p:blipFill>
        <p:spPr>
          <a:xfrm>
            <a:off x="241608" y="53725"/>
            <a:ext cx="12188388" cy="60945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5070" y="310259"/>
            <a:ext cx="9284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4800" dirty="0" smtClean="0">
                <a:solidFill>
                  <a:srgbClr val="006C81"/>
                </a:solidFill>
              </a:rPr>
              <a:t>Paying For College</a:t>
            </a:r>
            <a:endParaRPr lang="en-US" sz="4800" dirty="0">
              <a:solidFill>
                <a:srgbClr val="006C8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076" y="1700636"/>
            <a:ext cx="51439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609585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6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FAFSA</a:t>
            </a:r>
          </a:p>
          <a:p>
            <a:pPr marL="571500" indent="-571500" defTabSz="609585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6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defTabSz="609585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6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Oregon Promise</a:t>
            </a:r>
          </a:p>
          <a:p>
            <a:pPr marL="571500" indent="-571500" defTabSz="609585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6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defTabSz="609585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6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Scholarships</a:t>
            </a:r>
          </a:p>
          <a:p>
            <a:pPr defTabSz="609585"/>
            <a:endParaRPr lang="en-US" sz="3600" dirty="0" smtClean="0">
              <a:solidFill>
                <a:srgbClr val="006C8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25757"/>
            <a:ext cx="406298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4593"/>
            <a:ext cx="12192000" cy="763409"/>
          </a:xfrm>
          <a:prstGeom prst="rect">
            <a:avLst/>
          </a:prstGeom>
          <a:solidFill>
            <a:srgbClr val="008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srgbClr val="006C81"/>
              </a:solidFill>
            </a:endParaRPr>
          </a:p>
        </p:txBody>
      </p:sp>
      <p:pic>
        <p:nvPicPr>
          <p:cNvPr id="6" name="Picture 5" descr="PCC_primary_logo_reversed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127" y="6207699"/>
            <a:ext cx="1569464" cy="4887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5071" y="310259"/>
            <a:ext cx="2897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4800" dirty="0" smtClean="0">
                <a:solidFill>
                  <a:srgbClr val="006C81"/>
                </a:solidFill>
              </a:rPr>
              <a:t>The FAFSA</a:t>
            </a:r>
            <a:endParaRPr lang="en-US" sz="4800" dirty="0">
              <a:solidFill>
                <a:srgbClr val="006C8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6252" y="1574622"/>
            <a:ext cx="36783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609585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6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the FAFSA?</a:t>
            </a:r>
          </a:p>
          <a:p>
            <a:pPr defTabSz="609585"/>
            <a:endParaRPr lang="en-US" sz="2800" dirty="0" smtClean="0">
              <a:solidFill>
                <a:srgbClr val="006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60958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6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FAFSA application now opens October 1st</a:t>
            </a:r>
          </a:p>
          <a:p>
            <a:pPr defTabSz="609585"/>
            <a:endParaRPr lang="en-US" sz="3600" dirty="0">
              <a:solidFill>
                <a:srgbClr val="006C81"/>
              </a:solidFill>
            </a:endParaRPr>
          </a:p>
          <a:p>
            <a:pPr defTabSz="609585"/>
            <a:endParaRPr lang="en-US" sz="3600" dirty="0" smtClean="0">
              <a:solidFill>
                <a:srgbClr val="006C81"/>
              </a:solidFill>
            </a:endParaRPr>
          </a:p>
        </p:txBody>
      </p:sp>
      <p:pic>
        <p:nvPicPr>
          <p:cNvPr id="1032" name="Picture 8" descr="Image result for the FAF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17" y="2136572"/>
            <a:ext cx="6388862" cy="232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9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4593"/>
            <a:ext cx="12192000" cy="763409"/>
          </a:xfrm>
          <a:prstGeom prst="rect">
            <a:avLst/>
          </a:prstGeom>
          <a:solidFill>
            <a:srgbClr val="008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srgbClr val="006C81"/>
              </a:solidFill>
            </a:endParaRPr>
          </a:p>
        </p:txBody>
      </p:sp>
      <p:pic>
        <p:nvPicPr>
          <p:cNvPr id="6" name="Picture 5" descr="PCC_primary_logo_reversed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127" y="6207699"/>
            <a:ext cx="1569464" cy="488719"/>
          </a:xfrm>
          <a:prstGeom prst="rect">
            <a:avLst/>
          </a:prstGeom>
        </p:spPr>
      </p:pic>
      <p:pic>
        <p:nvPicPr>
          <p:cNvPr id="8" name="Picture 7" descr="white_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/>
          <a:stretch/>
        </p:blipFill>
        <p:spPr>
          <a:xfrm>
            <a:off x="241608" y="53726"/>
            <a:ext cx="12188388" cy="6040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5070" y="310259"/>
            <a:ext cx="9284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4800" dirty="0" smtClean="0">
                <a:solidFill>
                  <a:srgbClr val="006C81"/>
                </a:solidFill>
              </a:rPr>
              <a:t>Oregon Promise</a:t>
            </a:r>
            <a:endParaRPr lang="en-US" sz="4800" dirty="0">
              <a:solidFill>
                <a:srgbClr val="006C8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5071" y="999660"/>
            <a:ext cx="5897298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800" dirty="0" smtClean="0">
                <a:solidFill>
                  <a:srgbClr val="006C81"/>
                </a:solidFill>
              </a:rPr>
              <a:t>A grant program for students entering community college in </a:t>
            </a:r>
            <a:r>
              <a:rPr lang="en-US" sz="2800" b="1" dirty="0" smtClean="0">
                <a:solidFill>
                  <a:srgbClr val="006C81"/>
                </a:solidFill>
              </a:rPr>
              <a:t>fall </a:t>
            </a:r>
            <a:r>
              <a:rPr lang="en-US" sz="2800" b="1" dirty="0" smtClean="0">
                <a:solidFill>
                  <a:srgbClr val="006C81"/>
                </a:solidFill>
              </a:rPr>
              <a:t>2016</a:t>
            </a:r>
            <a:endParaRPr lang="en-US" sz="2800" dirty="0" smtClean="0">
              <a:solidFill>
                <a:srgbClr val="006C81"/>
              </a:solidFill>
            </a:endParaRPr>
          </a:p>
          <a:p>
            <a:pPr defTabSz="609585"/>
            <a:endParaRPr lang="en-US" sz="2800" dirty="0">
              <a:solidFill>
                <a:srgbClr val="006C81"/>
              </a:solidFill>
            </a:endParaRPr>
          </a:p>
          <a:p>
            <a:pPr defTabSz="609585"/>
            <a:r>
              <a:rPr lang="en-US" sz="2800" dirty="0" smtClean="0">
                <a:solidFill>
                  <a:srgbClr val="006C81"/>
                </a:solidFill>
              </a:rPr>
              <a:t>To qualify, students must:</a:t>
            </a:r>
          </a:p>
          <a:p>
            <a:pPr marL="457200" indent="-457200" defTabSz="60958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C81"/>
                </a:solidFill>
              </a:rPr>
              <a:t>b</a:t>
            </a:r>
            <a:r>
              <a:rPr lang="en-US" sz="2400" dirty="0" smtClean="0">
                <a:solidFill>
                  <a:srgbClr val="006C81"/>
                </a:solidFill>
              </a:rPr>
              <a:t>e recent high school graduates or have earned a GED</a:t>
            </a:r>
          </a:p>
          <a:p>
            <a:pPr marL="457200" indent="-457200" defTabSz="60958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C81"/>
                </a:solidFill>
              </a:rPr>
              <a:t>h</a:t>
            </a:r>
            <a:r>
              <a:rPr lang="en-US" sz="2400" dirty="0" smtClean="0">
                <a:solidFill>
                  <a:srgbClr val="006C81"/>
                </a:solidFill>
              </a:rPr>
              <a:t>ave at least a 2.5 high school GPA</a:t>
            </a:r>
          </a:p>
          <a:p>
            <a:pPr marL="457200" indent="-457200" defTabSz="609585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6C81"/>
                </a:solidFill>
              </a:rPr>
              <a:t>have been Oregon residents for a year</a:t>
            </a:r>
          </a:p>
          <a:p>
            <a:pPr marL="457200" indent="-457200" defTabSz="60958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C81"/>
                </a:solidFill>
              </a:rPr>
              <a:t>e</a:t>
            </a:r>
            <a:r>
              <a:rPr lang="en-US" sz="2400" dirty="0" smtClean="0">
                <a:solidFill>
                  <a:srgbClr val="006C81"/>
                </a:solidFill>
              </a:rPr>
              <a:t>nroll at least half time at a community college within six months of graduation</a:t>
            </a:r>
          </a:p>
          <a:p>
            <a:pPr marL="457200" indent="-457200" defTabSz="609585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6C81"/>
              </a:solidFill>
            </a:endParaRPr>
          </a:p>
          <a:p>
            <a:pPr defTabSz="609585"/>
            <a:endParaRPr lang="en-US" sz="2400" dirty="0" smtClean="0">
              <a:solidFill>
                <a:srgbClr val="006C81"/>
              </a:solidFill>
            </a:endParaRPr>
          </a:p>
          <a:p>
            <a:pPr defTabSz="609585"/>
            <a:endParaRPr lang="en-US" sz="2800" dirty="0">
              <a:solidFill>
                <a:srgbClr val="006C81"/>
              </a:solidFill>
            </a:endParaRPr>
          </a:p>
          <a:p>
            <a:pPr defTabSz="609585"/>
            <a:endParaRPr lang="en-US" sz="2800" dirty="0" smtClean="0">
              <a:solidFill>
                <a:srgbClr val="006C81"/>
              </a:solidFill>
            </a:endParaRPr>
          </a:p>
          <a:p>
            <a:pPr defTabSz="609585"/>
            <a:endParaRPr lang="en-US" sz="2800" dirty="0" smtClean="0">
              <a:solidFill>
                <a:srgbClr val="006C81"/>
              </a:solidFill>
            </a:endParaRPr>
          </a:p>
          <a:p>
            <a:pPr defTabSz="609585"/>
            <a:endParaRPr lang="en-US" sz="3600" dirty="0">
              <a:solidFill>
                <a:srgbClr val="006C81"/>
              </a:solidFill>
            </a:endParaRPr>
          </a:p>
          <a:p>
            <a:pPr defTabSz="609585"/>
            <a:endParaRPr lang="en-US" sz="3600" dirty="0" smtClean="0">
              <a:solidFill>
                <a:srgbClr val="006C8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65" y="1397790"/>
            <a:ext cx="3880009" cy="38800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608" y="5277799"/>
            <a:ext cx="10734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2017-18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subject to Oregon Legislative approval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9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4593"/>
            <a:ext cx="12192000" cy="763409"/>
          </a:xfrm>
          <a:prstGeom prst="rect">
            <a:avLst/>
          </a:prstGeom>
          <a:solidFill>
            <a:srgbClr val="008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srgbClr val="006C81"/>
              </a:solidFill>
            </a:endParaRPr>
          </a:p>
        </p:txBody>
      </p:sp>
      <p:pic>
        <p:nvPicPr>
          <p:cNvPr id="6" name="Picture 5" descr="PCC_primary_logo_reversed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127" y="6207699"/>
            <a:ext cx="1569464" cy="488719"/>
          </a:xfrm>
          <a:prstGeom prst="rect">
            <a:avLst/>
          </a:prstGeom>
        </p:spPr>
      </p:pic>
      <p:pic>
        <p:nvPicPr>
          <p:cNvPr id="8" name="Picture 7" descr="white_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/>
          <a:stretch/>
        </p:blipFill>
        <p:spPr>
          <a:xfrm>
            <a:off x="241608" y="53726"/>
            <a:ext cx="12188388" cy="6040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5070" y="310259"/>
            <a:ext cx="9284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4800" dirty="0" smtClean="0">
                <a:solidFill>
                  <a:srgbClr val="006C81"/>
                </a:solidFill>
              </a:rPr>
              <a:t>Scholarships at PCC</a:t>
            </a:r>
            <a:endParaRPr lang="en-US" sz="4800" dirty="0">
              <a:solidFill>
                <a:srgbClr val="006C8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5070" y="1411703"/>
            <a:ext cx="562836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609585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6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Scholarships can help fund your college tuition, fees and books</a:t>
            </a:r>
          </a:p>
          <a:p>
            <a:pPr marL="457200" indent="-457200" defTabSz="609585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6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609585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6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Scholarships are different from financial aid, with a separate application</a:t>
            </a:r>
          </a:p>
          <a:p>
            <a:pPr defTabSz="609585"/>
            <a:r>
              <a:rPr lang="en-US" sz="2400" dirty="0" smtClean="0">
                <a:solidFill>
                  <a:srgbClr val="006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defTabSz="609585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6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Scholarships are based on academic merit, financial need, and personal attributes</a:t>
            </a:r>
          </a:p>
          <a:p>
            <a:pPr marL="457200" indent="-457200" defTabSz="609585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6C81"/>
              </a:solidFill>
            </a:endParaRPr>
          </a:p>
          <a:p>
            <a:pPr defTabSz="609585"/>
            <a:endParaRPr lang="en-US" sz="2800" dirty="0">
              <a:solidFill>
                <a:srgbClr val="006C81"/>
              </a:solidFill>
            </a:endParaRPr>
          </a:p>
          <a:p>
            <a:pPr marL="457200" indent="-457200" defTabSz="609585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6C81"/>
              </a:solidFill>
            </a:endParaRPr>
          </a:p>
          <a:p>
            <a:pPr defTabSz="609585"/>
            <a:endParaRPr lang="en-US" sz="2400" dirty="0" smtClean="0">
              <a:solidFill>
                <a:srgbClr val="006C81"/>
              </a:solidFill>
            </a:endParaRPr>
          </a:p>
          <a:p>
            <a:pPr defTabSz="609585"/>
            <a:endParaRPr lang="en-US" sz="2800" dirty="0">
              <a:solidFill>
                <a:srgbClr val="006C81"/>
              </a:solidFill>
            </a:endParaRPr>
          </a:p>
          <a:p>
            <a:pPr defTabSz="609585"/>
            <a:endParaRPr lang="en-US" sz="2800" dirty="0" smtClean="0">
              <a:solidFill>
                <a:srgbClr val="006C81"/>
              </a:solidFill>
            </a:endParaRPr>
          </a:p>
          <a:p>
            <a:pPr defTabSz="609585"/>
            <a:endParaRPr lang="en-US" sz="2800" dirty="0" smtClean="0">
              <a:solidFill>
                <a:srgbClr val="006C81"/>
              </a:solidFill>
            </a:endParaRPr>
          </a:p>
          <a:p>
            <a:pPr defTabSz="609585"/>
            <a:endParaRPr lang="en-US" sz="3600" dirty="0">
              <a:solidFill>
                <a:srgbClr val="006C81"/>
              </a:solidFill>
            </a:endParaRPr>
          </a:p>
          <a:p>
            <a:pPr defTabSz="609585"/>
            <a:endParaRPr lang="en-US" sz="3600" dirty="0" smtClean="0">
              <a:solidFill>
                <a:srgbClr val="006C8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731" y="1397789"/>
            <a:ext cx="4571469" cy="326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4593"/>
            <a:ext cx="12192000" cy="763409"/>
          </a:xfrm>
          <a:prstGeom prst="rect">
            <a:avLst/>
          </a:prstGeom>
          <a:solidFill>
            <a:srgbClr val="0088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srgbClr val="006C81"/>
              </a:solidFill>
            </a:endParaRPr>
          </a:p>
        </p:txBody>
      </p:sp>
      <p:pic>
        <p:nvPicPr>
          <p:cNvPr id="6" name="Picture 5" descr="PCC_primary_logo_reversed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127" y="6207699"/>
            <a:ext cx="1569464" cy="488719"/>
          </a:xfrm>
          <a:prstGeom prst="rect">
            <a:avLst/>
          </a:prstGeom>
        </p:spPr>
      </p:pic>
      <p:pic>
        <p:nvPicPr>
          <p:cNvPr id="8" name="Picture 7" descr="white_p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2"/>
          <a:stretch/>
        </p:blipFill>
        <p:spPr>
          <a:xfrm>
            <a:off x="241608" y="53726"/>
            <a:ext cx="12188388" cy="60408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05301" y="823456"/>
            <a:ext cx="7169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4800" dirty="0" smtClean="0">
                <a:solidFill>
                  <a:srgbClr val="006C81"/>
                </a:solidFill>
              </a:rPr>
              <a:t>Thanks for listening!</a:t>
            </a:r>
            <a:endParaRPr lang="en-US" sz="4800" dirty="0">
              <a:solidFill>
                <a:srgbClr val="006C8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5301" y="2928574"/>
            <a:ext cx="319413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2800" dirty="0" smtClean="0">
                <a:solidFill>
                  <a:srgbClr val="006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Teresa Salinas</a:t>
            </a:r>
          </a:p>
          <a:p>
            <a:pPr defTabSz="609585"/>
            <a:r>
              <a:rPr lang="en-US" sz="2800" dirty="0" smtClean="0">
                <a:solidFill>
                  <a:srgbClr val="006C8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tsalinas@pcc.edu</a:t>
            </a:r>
            <a:endParaRPr lang="en-US" sz="2800" dirty="0" smtClean="0">
              <a:solidFill>
                <a:srgbClr val="006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09585"/>
            <a:r>
              <a:rPr lang="en-US" sz="2800" dirty="0" smtClean="0">
                <a:solidFill>
                  <a:srgbClr val="006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971-722-8521</a:t>
            </a:r>
          </a:p>
          <a:p>
            <a:pPr defTabSz="609585"/>
            <a:r>
              <a:rPr lang="en-US" sz="2800" dirty="0" smtClean="0">
                <a:solidFill>
                  <a:srgbClr val="006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006C81"/>
              </a:solidFill>
            </a:endParaRPr>
          </a:p>
          <a:p>
            <a:pPr defTabSz="609585"/>
            <a:endParaRPr lang="en-US" sz="2800" dirty="0">
              <a:solidFill>
                <a:srgbClr val="006C81"/>
              </a:solidFill>
            </a:endParaRPr>
          </a:p>
          <a:p>
            <a:pPr marL="457200" indent="-457200" defTabSz="609585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6C81"/>
              </a:solidFill>
            </a:endParaRPr>
          </a:p>
          <a:p>
            <a:pPr defTabSz="609585"/>
            <a:endParaRPr lang="en-US" sz="2400" dirty="0" smtClean="0">
              <a:solidFill>
                <a:srgbClr val="006C81"/>
              </a:solidFill>
            </a:endParaRPr>
          </a:p>
          <a:p>
            <a:pPr defTabSz="609585"/>
            <a:endParaRPr lang="en-US" sz="2800" dirty="0">
              <a:solidFill>
                <a:srgbClr val="006C81"/>
              </a:solidFill>
            </a:endParaRPr>
          </a:p>
          <a:p>
            <a:pPr defTabSz="609585"/>
            <a:endParaRPr lang="en-US" sz="2800" dirty="0" smtClean="0">
              <a:solidFill>
                <a:srgbClr val="006C81"/>
              </a:solidFill>
            </a:endParaRPr>
          </a:p>
          <a:p>
            <a:pPr defTabSz="609585"/>
            <a:endParaRPr lang="en-US" sz="2800" dirty="0" smtClean="0">
              <a:solidFill>
                <a:srgbClr val="006C81"/>
              </a:solidFill>
            </a:endParaRPr>
          </a:p>
          <a:p>
            <a:pPr defTabSz="609585"/>
            <a:endParaRPr lang="en-US" sz="3600" dirty="0">
              <a:solidFill>
                <a:srgbClr val="006C81"/>
              </a:solidFill>
            </a:endParaRPr>
          </a:p>
          <a:p>
            <a:pPr defTabSz="609585"/>
            <a:endParaRPr lang="en-US" sz="3600" dirty="0" smtClean="0">
              <a:solidFill>
                <a:srgbClr val="006C8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2921075"/>
            <a:ext cx="41488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r>
              <a:rPr lang="en-US" sz="2800" dirty="0" smtClean="0">
                <a:solidFill>
                  <a:srgbClr val="006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</a:t>
            </a:r>
            <a:r>
              <a:rPr lang="en-US" sz="2800" dirty="0" err="1" smtClean="0">
                <a:solidFill>
                  <a:srgbClr val="006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Elsasser</a:t>
            </a:r>
            <a:endParaRPr lang="en-US" sz="2800" dirty="0" smtClean="0">
              <a:solidFill>
                <a:srgbClr val="006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09585"/>
            <a:r>
              <a:rPr lang="en-US" sz="2800" dirty="0">
                <a:solidFill>
                  <a:srgbClr val="006C8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</a:t>
            </a:r>
            <a:r>
              <a:rPr lang="en-US" sz="2800" dirty="0" smtClean="0">
                <a:solidFill>
                  <a:srgbClr val="006C8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arah.elsasser@pcc.edu</a:t>
            </a:r>
            <a:endParaRPr lang="en-US" sz="2800" dirty="0" smtClean="0">
              <a:solidFill>
                <a:srgbClr val="006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09585"/>
            <a:r>
              <a:rPr lang="en-US" sz="2800" dirty="0" smtClean="0">
                <a:solidFill>
                  <a:srgbClr val="006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971-722-8611</a:t>
            </a:r>
            <a:endParaRPr lang="en-US" sz="2800" dirty="0">
              <a:solidFill>
                <a:srgbClr val="006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19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227</Words>
  <Application>Microsoft Office PowerPoint</Application>
  <PresentationFormat>Widescreen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Portland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26</cp:revision>
  <dcterms:created xsi:type="dcterms:W3CDTF">2016-08-01T21:49:46Z</dcterms:created>
  <dcterms:modified xsi:type="dcterms:W3CDTF">2016-09-28T00:53:31Z</dcterms:modified>
</cp:coreProperties>
</file>